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56" r:id="rId2"/>
    <p:sldId id="257" r:id="rId3"/>
    <p:sldId id="258" r:id="rId4"/>
    <p:sldId id="264" r:id="rId5"/>
    <p:sldId id="268" r:id="rId6"/>
    <p:sldId id="269" r:id="rId7"/>
    <p:sldId id="272" r:id="rId8"/>
    <p:sldId id="270" r:id="rId9"/>
    <p:sldId id="279" r:id="rId10"/>
    <p:sldId id="280" r:id="rId11"/>
    <p:sldId id="278" r:id="rId1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E128D"/>
    <a:srgbClr val="626473"/>
    <a:srgbClr val="7E8695"/>
    <a:srgbClr val="444655"/>
    <a:srgbClr val="353546"/>
    <a:srgbClr val="AFB6C3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-300" y="-1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-2844" y="-12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399B46-D05C-4A46-B69F-E9623BE414A5}" type="datetimeFigureOut">
              <a:rPr lang="zh-CN" altLang="en-US" smtClean="0"/>
              <a:pPr/>
              <a:t>2009-2-23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F13795-0E6D-43E3-95D7-765522936B6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9D38A1-5B17-49F4-99A4-DD6B5D76DCE0}" type="datetimeFigureOut">
              <a:rPr lang="zh-CN" altLang="en-US" smtClean="0"/>
              <a:pPr/>
              <a:t>2009-2-23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6EC95C-F46E-48D6-967D-D51E32E08CB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幻灯片封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214282" y="1142984"/>
            <a:ext cx="8715436" cy="4357718"/>
          </a:xfrm>
          <a:prstGeom prst="rect">
            <a:avLst/>
          </a:prstGeom>
          <a:solidFill>
            <a:srgbClr val="626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 userDrawn="1"/>
        </p:nvSpPr>
        <p:spPr>
          <a:xfrm>
            <a:off x="214282" y="1142984"/>
            <a:ext cx="6786610" cy="1714512"/>
          </a:xfrm>
          <a:prstGeom prst="rect">
            <a:avLst/>
          </a:prstGeom>
          <a:solidFill>
            <a:srgbClr val="3535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9" name="图片 8" descr="Savills_Logo.JP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286644" y="1351619"/>
            <a:ext cx="1357322" cy="1363001"/>
          </a:xfrm>
          <a:prstGeom prst="rect">
            <a:avLst/>
          </a:prstGeom>
        </p:spPr>
      </p:pic>
      <p:pic>
        <p:nvPicPr>
          <p:cNvPr id="10" name="Picture 24" descr="1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5000628" y="2857496"/>
            <a:ext cx="2000264" cy="2643206"/>
          </a:xfrm>
          <a:prstGeom prst="rect">
            <a:avLst/>
          </a:prstGeom>
          <a:noFill/>
        </p:spPr>
      </p:pic>
      <p:pic>
        <p:nvPicPr>
          <p:cNvPr id="11" name="Picture 25" descr="2"/>
          <p:cNvPicPr>
            <a:picLocks noChangeAspect="1" noChangeArrowheads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7000892" y="2857496"/>
            <a:ext cx="1922871" cy="2643206"/>
          </a:xfrm>
          <a:prstGeom prst="rect">
            <a:avLst/>
          </a:prstGeom>
          <a:noFill/>
        </p:spPr>
      </p:pic>
      <p:sp>
        <p:nvSpPr>
          <p:cNvPr id="12" name="Line 20"/>
          <p:cNvSpPr>
            <a:spLocks noChangeShapeType="1"/>
          </p:cNvSpPr>
          <p:nvPr userDrawn="1"/>
        </p:nvSpPr>
        <p:spPr bwMode="auto">
          <a:xfrm>
            <a:off x="214282" y="2857496"/>
            <a:ext cx="8712000" cy="0"/>
          </a:xfrm>
          <a:prstGeom prst="line">
            <a:avLst/>
          </a:prstGeom>
          <a:noFill/>
          <a:ln w="28575">
            <a:solidFill>
              <a:srgbClr val="B2B2B2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13" name="Line 21"/>
          <p:cNvSpPr>
            <a:spLocks noChangeShapeType="1"/>
          </p:cNvSpPr>
          <p:nvPr userDrawn="1"/>
        </p:nvSpPr>
        <p:spPr bwMode="auto">
          <a:xfrm flipH="1">
            <a:off x="7000892" y="1142984"/>
            <a:ext cx="12700" cy="4305300"/>
          </a:xfrm>
          <a:prstGeom prst="line">
            <a:avLst/>
          </a:prstGeom>
          <a:noFill/>
          <a:ln w="28575">
            <a:solidFill>
              <a:srgbClr val="B2B2B2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14" name="Line 22"/>
          <p:cNvSpPr>
            <a:spLocks noChangeShapeType="1"/>
          </p:cNvSpPr>
          <p:nvPr userDrawn="1"/>
        </p:nvSpPr>
        <p:spPr bwMode="auto">
          <a:xfrm>
            <a:off x="5000628" y="2857496"/>
            <a:ext cx="0" cy="2628000"/>
          </a:xfrm>
          <a:prstGeom prst="line">
            <a:avLst/>
          </a:prstGeom>
          <a:noFill/>
          <a:ln w="28575">
            <a:solidFill>
              <a:srgbClr val="B2B2B2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15" name="标题 22"/>
          <p:cNvSpPr txBox="1">
            <a:spLocks/>
          </p:cNvSpPr>
          <p:nvPr userDrawn="1"/>
        </p:nvSpPr>
        <p:spPr>
          <a:xfrm>
            <a:off x="7643834" y="142852"/>
            <a:ext cx="1285884" cy="3571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400" b="1" kern="1200" noProof="0" dirty="0" smtClean="0">
                <a:solidFill>
                  <a:srgbClr val="AFB6C3"/>
                </a:solidFill>
                <a:latin typeface="Arial" pitchFamily="34" charset="0"/>
                <a:ea typeface="幼圆" pitchFamily="49" charset="-122"/>
                <a:cs typeface="Arial" pitchFamily="34" charset="0"/>
              </a:rPr>
              <a:t>澳  门  中  心</a:t>
            </a:r>
            <a:endParaRPr lang="zh-CN" altLang="en-US" sz="1400" b="1" kern="1200" noProof="0" dirty="0">
              <a:solidFill>
                <a:srgbClr val="AFB6C3"/>
              </a:solidFill>
              <a:latin typeface="Arial" pitchFamily="34" charset="0"/>
              <a:ea typeface="幼圆" pitchFamily="49" charset="-122"/>
              <a:cs typeface="Arial" pitchFamily="34" charset="0"/>
            </a:endParaRPr>
          </a:p>
        </p:txBody>
      </p:sp>
      <p:pic>
        <p:nvPicPr>
          <p:cNvPr id="17" name="图片 16" descr="Untitled-2.jpg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285720" y="1357298"/>
            <a:ext cx="3714776" cy="351746"/>
          </a:xfrm>
          <a:prstGeom prst="rect">
            <a:avLst/>
          </a:prstGeom>
        </p:spPr>
      </p:pic>
      <p:sp>
        <p:nvSpPr>
          <p:cNvPr id="18" name="TextBox 17"/>
          <p:cNvSpPr txBox="1"/>
          <p:nvPr userDrawn="1"/>
        </p:nvSpPr>
        <p:spPr>
          <a:xfrm>
            <a:off x="1142976" y="4857760"/>
            <a:ext cx="37862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/>
                </a:solidFill>
                <a:latin typeface="幼圆" pitchFamily="49" charset="-122"/>
                <a:ea typeface="幼圆" pitchFamily="49" charset="-122"/>
              </a:rPr>
              <a:t>第一太平戴维斯物业顾问（北京）有限公司</a:t>
            </a:r>
            <a:endParaRPr lang="en-US" altLang="zh-CN" sz="1400" dirty="0" smtClean="0">
              <a:solidFill>
                <a:schemeClr val="bg1"/>
              </a:solidFill>
              <a:latin typeface="幼圆" pitchFamily="49" charset="-122"/>
              <a:ea typeface="幼圆" pitchFamily="49" charset="-122"/>
            </a:endParaRPr>
          </a:p>
          <a:p>
            <a:pPr algn="r"/>
            <a:r>
              <a:rPr lang="zh-CN" altLang="en-US" sz="1400" dirty="0" smtClean="0">
                <a:solidFill>
                  <a:schemeClr val="bg1"/>
                </a:solidFill>
                <a:latin typeface="幼圆" pitchFamily="49" charset="-122"/>
                <a:ea typeface="幼圆" pitchFamily="49" charset="-122"/>
              </a:rPr>
              <a:t>澳门中心分公司</a:t>
            </a:r>
            <a:endParaRPr lang="zh-CN" altLang="en-US" sz="1400" dirty="0">
              <a:solidFill>
                <a:schemeClr val="bg1"/>
              </a:solidFill>
              <a:latin typeface="幼圆" pitchFamily="49" charset="-122"/>
              <a:ea typeface="幼圆" pitchFamily="49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500034" y="2000240"/>
            <a:ext cx="6215106" cy="814392"/>
          </a:xfrm>
        </p:spPr>
        <p:txBody>
          <a:bodyPr>
            <a:normAutofit/>
          </a:bodyPr>
          <a:lstStyle>
            <a:lvl1pPr algn="l">
              <a:defRPr lang="zh-CN" altLang="en-US" sz="2800" kern="1200" smtClean="0">
                <a:solidFill>
                  <a:schemeClr val="bg1"/>
                </a:solidFill>
                <a:latin typeface="Arial" pitchFamily="34" charset="0"/>
                <a:ea typeface="幼圆" pitchFamily="49" charset="-122"/>
                <a:cs typeface="Arial" pitchFamily="34" charset="0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500034" y="2928934"/>
            <a:ext cx="4429156" cy="428628"/>
          </a:xfrm>
        </p:spPr>
        <p:txBody>
          <a:bodyPr>
            <a:normAutofit/>
          </a:bodyPr>
          <a:lstStyle>
            <a:lvl1pPr marL="0" indent="0" algn="l">
              <a:buNone/>
              <a:defRPr lang="zh-CN" altLang="en-US" sz="1600" kern="1200" smtClean="0">
                <a:solidFill>
                  <a:schemeClr val="bg1"/>
                </a:solidFill>
                <a:latin typeface="Arial" pitchFamily="34" charset="0"/>
                <a:ea typeface="幼圆" pitchFamily="49" charset="-122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1A23A-5439-44AE-B6EB-8D5B211950F2}" type="datetimeFigureOut">
              <a:rPr lang="zh-CN" altLang="en-US" smtClean="0"/>
              <a:pPr/>
              <a:t>2009-2-23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85C23-5E9F-40F6-A842-6C8B2340045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目录样式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4"/>
          <p:cNvSpPr>
            <a:spLocks noChangeArrowheads="1"/>
          </p:cNvSpPr>
          <p:nvPr userDrawn="1"/>
        </p:nvSpPr>
        <p:spPr bwMode="auto">
          <a:xfrm>
            <a:off x="3779838" y="3436953"/>
            <a:ext cx="4321175" cy="2278063"/>
          </a:xfrm>
          <a:prstGeom prst="rect">
            <a:avLst/>
          </a:prstGeom>
          <a:solidFill>
            <a:srgbClr val="353348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zh-CN" altLang="en-US">
              <a:latin typeface="Calibri" pitchFamily="34" charset="0"/>
            </a:endParaRPr>
          </a:p>
        </p:txBody>
      </p:sp>
      <p:sp>
        <p:nvSpPr>
          <p:cNvPr id="7" name="Rectangle 4"/>
          <p:cNvSpPr>
            <a:spLocks noChangeArrowheads="1"/>
          </p:cNvSpPr>
          <p:nvPr userDrawn="1"/>
        </p:nvSpPr>
        <p:spPr bwMode="auto">
          <a:xfrm>
            <a:off x="755650" y="3436953"/>
            <a:ext cx="3025775" cy="2278063"/>
          </a:xfrm>
          <a:prstGeom prst="rect">
            <a:avLst/>
          </a:prstGeom>
          <a:solidFill>
            <a:srgbClr val="353348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lang="zh-CN" altLang="en-US">
              <a:latin typeface="Calibri" pitchFamily="34" charset="0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214414" y="3929066"/>
            <a:ext cx="2114536" cy="1154098"/>
          </a:xfrm>
        </p:spPr>
        <p:txBody>
          <a:bodyPr/>
          <a:lstStyle>
            <a:lvl1pPr>
              <a:defRPr lang="zh-CN" altLang="en-US" sz="2000" kern="1200" smtClean="0">
                <a:solidFill>
                  <a:schemeClr val="bg1"/>
                </a:solidFill>
                <a:latin typeface="Century Gothic" pitchFamily="34" charset="0"/>
                <a:ea typeface="幼圆" pitchFamily="49" charset="-122"/>
                <a:cs typeface="+mn-cs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0" y="3643314"/>
            <a:ext cx="2857520" cy="1785950"/>
          </a:xfrm>
        </p:spPr>
        <p:txBody>
          <a:bodyPr>
            <a:noAutofit/>
          </a:bodyPr>
          <a:lstStyle>
            <a:lvl1pPr marL="266700" indent="-266700" algn="l" rtl="0" fontAlgn="base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FontTx/>
              <a:buBlip>
                <a:blip r:embed="rId2"/>
              </a:buBlip>
              <a:defRPr lang="zh-CN" altLang="en-US" sz="1400" kern="1200" dirty="0" smtClean="0">
                <a:solidFill>
                  <a:schemeClr val="bg1"/>
                </a:solidFill>
                <a:latin typeface="Arial" charset="0"/>
                <a:ea typeface="幼圆" pitchFamily="49" charset="-122"/>
                <a:cs typeface="+mn-cs"/>
              </a:defRPr>
            </a:lvl1pPr>
            <a:lvl2pPr marL="266700" indent="-266700" algn="l" rtl="0" fontAlgn="base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FontTx/>
              <a:buBlip>
                <a:blip r:embed="rId2"/>
              </a:buBlip>
              <a:defRPr lang="zh-CN" altLang="en-US" sz="1400" kern="1200" dirty="0" smtClean="0">
                <a:solidFill>
                  <a:schemeClr val="bg1"/>
                </a:solidFill>
                <a:latin typeface="Arial" charset="0"/>
                <a:ea typeface="幼圆" pitchFamily="49" charset="-122"/>
                <a:cs typeface="+mn-cs"/>
              </a:defRPr>
            </a:lvl2pPr>
            <a:lvl3pPr marL="266700" indent="-266700" algn="l" rtl="0" fontAlgn="base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FontTx/>
              <a:buBlip>
                <a:blip r:embed="rId2"/>
              </a:buBlip>
              <a:defRPr lang="zh-CN" altLang="en-US" sz="1400" kern="1200" dirty="0" smtClean="0">
                <a:solidFill>
                  <a:schemeClr val="bg1"/>
                </a:solidFill>
                <a:latin typeface="Arial" charset="0"/>
                <a:ea typeface="幼圆" pitchFamily="49" charset="-122"/>
                <a:cs typeface="+mn-cs"/>
              </a:defRPr>
            </a:lvl3pPr>
            <a:lvl4pPr marL="266700" indent="-266700" algn="l" rtl="0" fontAlgn="base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FontTx/>
              <a:buBlip>
                <a:blip r:embed="rId2"/>
              </a:buBlip>
              <a:defRPr lang="zh-CN" altLang="en-US" sz="1400" kern="1200" dirty="0" smtClean="0">
                <a:solidFill>
                  <a:schemeClr val="bg1"/>
                </a:solidFill>
                <a:latin typeface="Arial" charset="0"/>
                <a:ea typeface="幼圆" pitchFamily="49" charset="-122"/>
                <a:cs typeface="+mn-cs"/>
              </a:defRPr>
            </a:lvl4pPr>
            <a:lvl5pPr marL="266700" indent="-266700" algn="l" rtl="0" fontAlgn="base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FontTx/>
              <a:buBlip>
                <a:blip r:embed="rId2"/>
              </a:buBlip>
              <a:defRPr lang="zh-CN" altLang="en-US" sz="1400" kern="1200" dirty="0">
                <a:solidFill>
                  <a:schemeClr val="bg1"/>
                </a:solidFill>
                <a:latin typeface="Arial" charset="0"/>
                <a:ea typeface="幼圆" pitchFamily="49" charset="-122"/>
                <a:cs typeface="+mn-cs"/>
              </a:defRPr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1A23A-5439-44AE-B6EB-8D5B211950F2}" type="datetimeFigureOut">
              <a:rPr lang="zh-CN" altLang="en-US" smtClean="0"/>
              <a:pPr/>
              <a:t>2009-2-23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85C23-5E9F-40F6-A842-6C8B2340045A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12" name="图片 11" descr="Walker2.jpg"/>
          <p:cNvPicPr>
            <a:picLocks noChangeAspect="1"/>
          </p:cNvPicPr>
          <p:nvPr userDrawn="1"/>
        </p:nvPicPr>
        <p:blipFill>
          <a:blip r:embed="rId3"/>
          <a:srcRect l="2088" t="2976"/>
          <a:stretch>
            <a:fillRect/>
          </a:stretch>
        </p:blipFill>
        <p:spPr>
          <a:xfrm>
            <a:off x="928662" y="1000108"/>
            <a:ext cx="7143800" cy="2328862"/>
          </a:xfrm>
          <a:prstGeom prst="rect">
            <a:avLst/>
          </a:prstGeom>
        </p:spPr>
      </p:pic>
      <p:sp>
        <p:nvSpPr>
          <p:cNvPr id="10" name="标题 22"/>
          <p:cNvSpPr txBox="1">
            <a:spLocks/>
          </p:cNvSpPr>
          <p:nvPr userDrawn="1"/>
        </p:nvSpPr>
        <p:spPr>
          <a:xfrm>
            <a:off x="7643834" y="142852"/>
            <a:ext cx="1285884" cy="3571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400" b="1" kern="1200" noProof="0" dirty="0" smtClean="0">
                <a:solidFill>
                  <a:srgbClr val="AFB6C3"/>
                </a:solidFill>
                <a:latin typeface="Arial" pitchFamily="34" charset="0"/>
                <a:ea typeface="幼圆" pitchFamily="49" charset="-122"/>
                <a:cs typeface="Arial" pitchFamily="34" charset="0"/>
              </a:rPr>
              <a:t>澳  门  中  心</a:t>
            </a:r>
            <a:endParaRPr lang="zh-CN" altLang="en-US" sz="1400" b="1" kern="1200" noProof="0" dirty="0">
              <a:solidFill>
                <a:srgbClr val="AFB6C3"/>
              </a:solidFill>
              <a:latin typeface="Arial" pitchFamily="34" charset="0"/>
              <a:ea typeface="幼圆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样式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1000125" y="1285875"/>
            <a:ext cx="6786563" cy="4429125"/>
          </a:xfrm>
          <a:prstGeom prst="rect">
            <a:avLst/>
          </a:prstGeom>
          <a:solidFill>
            <a:srgbClr val="3535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" name="矩形 13"/>
          <p:cNvSpPr/>
          <p:nvPr userDrawn="1"/>
        </p:nvSpPr>
        <p:spPr>
          <a:xfrm>
            <a:off x="2857500" y="1714500"/>
            <a:ext cx="4929188" cy="785813"/>
          </a:xfrm>
          <a:prstGeom prst="rect">
            <a:avLst/>
          </a:prstGeom>
          <a:solidFill>
            <a:srgbClr val="626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3200" dirty="0">
              <a:latin typeface="幼圆" pitchFamily="49" charset="-122"/>
              <a:ea typeface="幼圆" pitchFamily="49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857488" y="1714488"/>
            <a:ext cx="4929222" cy="785818"/>
          </a:xfrm>
        </p:spPr>
        <p:txBody>
          <a:bodyPr>
            <a:noAutofit/>
          </a:bodyPr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3643306" y="2660663"/>
            <a:ext cx="2852758" cy="2768601"/>
          </a:xfrm>
        </p:spPr>
        <p:txBody>
          <a:bodyPr>
            <a:noAutofit/>
          </a:bodyPr>
          <a:lstStyle>
            <a:lvl1pPr marL="400050" indent="-400050" algn="l" rtl="0"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+mj-ea"/>
              <a:buAutoNum type="ea1JpnChsDbPeriod"/>
              <a:defRPr lang="zh-CN" altLang="en-US" sz="1800" kern="1200" dirty="0" smtClean="0">
                <a:solidFill>
                  <a:schemeClr val="bg1"/>
                </a:solidFill>
                <a:latin typeface="幼圆" pitchFamily="49" charset="-122"/>
                <a:ea typeface="幼圆" pitchFamily="49" charset="-122"/>
                <a:cs typeface="+mn-cs"/>
              </a:defRPr>
            </a:lvl1pPr>
            <a:lvl2pPr marL="400050" indent="-400050" algn="l" rtl="0"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+mj-ea"/>
              <a:buAutoNum type="ea1JpnChsDbPeriod"/>
              <a:defRPr lang="zh-CN" altLang="en-US" sz="1800" kern="1200" dirty="0" smtClean="0">
                <a:solidFill>
                  <a:schemeClr val="bg1"/>
                </a:solidFill>
                <a:latin typeface="幼圆" pitchFamily="49" charset="-122"/>
                <a:ea typeface="幼圆" pitchFamily="49" charset="-122"/>
                <a:cs typeface="+mn-cs"/>
              </a:defRPr>
            </a:lvl2pPr>
            <a:lvl3pPr marL="400050" indent="-400050" algn="l" rtl="0"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+mj-ea"/>
              <a:buAutoNum type="ea1JpnChsDbPeriod"/>
              <a:defRPr lang="zh-CN" altLang="en-US" sz="1800" kern="1200" dirty="0" smtClean="0">
                <a:solidFill>
                  <a:schemeClr val="bg1"/>
                </a:solidFill>
                <a:latin typeface="幼圆" pitchFamily="49" charset="-122"/>
                <a:ea typeface="幼圆" pitchFamily="49" charset="-122"/>
                <a:cs typeface="+mn-cs"/>
              </a:defRPr>
            </a:lvl3pPr>
            <a:lvl4pPr marL="400050" indent="-400050" algn="l" rtl="0"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+mj-ea"/>
              <a:buAutoNum type="ea1JpnChsDbPeriod"/>
              <a:defRPr lang="zh-CN" altLang="en-US" sz="1800" kern="1200" dirty="0" smtClean="0">
                <a:solidFill>
                  <a:schemeClr val="bg1"/>
                </a:solidFill>
                <a:latin typeface="幼圆" pitchFamily="49" charset="-122"/>
                <a:ea typeface="幼圆" pitchFamily="49" charset="-122"/>
                <a:cs typeface="+mn-cs"/>
              </a:defRPr>
            </a:lvl4pPr>
            <a:lvl5pPr marL="400050" indent="-400050" algn="l" rtl="0"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+mj-ea"/>
              <a:buAutoNum type="ea1JpnChsDbPeriod"/>
              <a:defRPr lang="zh-CN" altLang="en-US" sz="1800" kern="1200" dirty="0">
                <a:solidFill>
                  <a:schemeClr val="bg1"/>
                </a:solidFill>
                <a:latin typeface="幼圆" pitchFamily="49" charset="-122"/>
                <a:ea typeface="幼圆" pitchFamily="49" charset="-122"/>
                <a:cs typeface="+mn-cs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1A23A-5439-44AE-B6EB-8D5B211950F2}" type="datetimeFigureOut">
              <a:rPr lang="zh-CN" altLang="en-US" smtClean="0"/>
              <a:pPr/>
              <a:t>2009-2-23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85C23-5E9F-40F6-A842-6C8B2340045A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1928813" y="1285875"/>
            <a:ext cx="928687" cy="4429125"/>
          </a:xfrm>
          <a:prstGeom prst="rect">
            <a:avLst/>
          </a:prstGeom>
          <a:solidFill>
            <a:srgbClr val="626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1" name="图片 7" descr="Savills_Logo.JP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000250" y="1714500"/>
            <a:ext cx="782638" cy="78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Line 21"/>
          <p:cNvSpPr>
            <a:spLocks noChangeShapeType="1"/>
          </p:cNvSpPr>
          <p:nvPr userDrawn="1"/>
        </p:nvSpPr>
        <p:spPr bwMode="auto">
          <a:xfrm flipH="1">
            <a:off x="1916113" y="1285875"/>
            <a:ext cx="12700" cy="4427538"/>
          </a:xfrm>
          <a:prstGeom prst="line">
            <a:avLst/>
          </a:prstGeom>
          <a:noFill/>
          <a:ln w="28575">
            <a:solidFill>
              <a:srgbClr val="B2B2B2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" name="Line 21"/>
          <p:cNvSpPr>
            <a:spLocks noChangeShapeType="1"/>
          </p:cNvSpPr>
          <p:nvPr userDrawn="1"/>
        </p:nvSpPr>
        <p:spPr bwMode="auto">
          <a:xfrm flipH="1">
            <a:off x="2857500" y="1287463"/>
            <a:ext cx="12700" cy="4427537"/>
          </a:xfrm>
          <a:prstGeom prst="line">
            <a:avLst/>
          </a:prstGeom>
          <a:noFill/>
          <a:ln w="28575">
            <a:solidFill>
              <a:srgbClr val="B2B2B2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" name="标题 22"/>
          <p:cNvSpPr txBox="1">
            <a:spLocks/>
          </p:cNvSpPr>
          <p:nvPr userDrawn="1"/>
        </p:nvSpPr>
        <p:spPr>
          <a:xfrm>
            <a:off x="7643834" y="142852"/>
            <a:ext cx="1285884" cy="3571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400" b="1" kern="1200" noProof="0" dirty="0" smtClean="0">
                <a:solidFill>
                  <a:srgbClr val="AFB6C3"/>
                </a:solidFill>
                <a:latin typeface="Arial" pitchFamily="34" charset="0"/>
                <a:ea typeface="幼圆" pitchFamily="49" charset="-122"/>
                <a:cs typeface="Arial" pitchFamily="34" charset="0"/>
              </a:rPr>
              <a:t>澳  门  中  心</a:t>
            </a:r>
            <a:endParaRPr lang="zh-CN" altLang="en-US" sz="1400" b="1" kern="1200" noProof="0" dirty="0">
              <a:solidFill>
                <a:srgbClr val="AFB6C3"/>
              </a:solidFill>
              <a:latin typeface="Arial" pitchFamily="34" charset="0"/>
              <a:ea typeface="幼圆" pitchFamily="49" charset="-122"/>
              <a:cs typeface="Arial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 noChangeArrowheads="1"/>
          </p:cNvSpPr>
          <p:nvPr userDrawn="1"/>
        </p:nvSpPr>
        <p:spPr bwMode="auto">
          <a:xfrm>
            <a:off x="546100" y="1285860"/>
            <a:ext cx="2984500" cy="3721100"/>
          </a:xfrm>
          <a:prstGeom prst="rect">
            <a:avLst/>
          </a:prstGeom>
          <a:solidFill>
            <a:srgbClr val="353348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28662" y="2211366"/>
            <a:ext cx="2135175" cy="1714512"/>
          </a:xfrm>
        </p:spPr>
        <p:txBody>
          <a:bodyPr anchor="t"/>
          <a:lstStyle>
            <a:lvl1pPr algn="l">
              <a:defRPr lang="zh-CN" altLang="en-US" sz="2800" kern="1200" dirty="0" smtClean="0">
                <a:solidFill>
                  <a:schemeClr val="bg1"/>
                </a:solidFill>
                <a:latin typeface="Arial" charset="0"/>
                <a:ea typeface="幼圆" pitchFamily="49" charset="-122"/>
                <a:cs typeface="+mn-cs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1A23A-5439-44AE-B6EB-8D5B211950F2}" type="datetimeFigureOut">
              <a:rPr lang="zh-CN" altLang="en-US" smtClean="0"/>
              <a:pPr/>
              <a:t>2009-2-23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85C23-5E9F-40F6-A842-6C8B2340045A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8" name="标题 22"/>
          <p:cNvSpPr txBox="1">
            <a:spLocks/>
          </p:cNvSpPr>
          <p:nvPr userDrawn="1"/>
        </p:nvSpPr>
        <p:spPr>
          <a:xfrm>
            <a:off x="7643834" y="142852"/>
            <a:ext cx="1285884" cy="3571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400" b="1" kern="1200" noProof="0" dirty="0" smtClean="0">
                <a:solidFill>
                  <a:srgbClr val="AFB6C3"/>
                </a:solidFill>
                <a:latin typeface="Arial" pitchFamily="34" charset="0"/>
                <a:ea typeface="幼圆" pitchFamily="49" charset="-122"/>
                <a:cs typeface="Arial" pitchFamily="34" charset="0"/>
              </a:rPr>
              <a:t>澳  门  中  心</a:t>
            </a:r>
            <a:endParaRPr lang="zh-CN" altLang="en-US" sz="1400" b="1" kern="1200" noProof="0" dirty="0">
              <a:solidFill>
                <a:srgbClr val="AFB6C3"/>
              </a:solidFill>
              <a:latin typeface="Arial" pitchFamily="34" charset="0"/>
              <a:ea typeface="幼圆" pitchFamily="49" charset="-122"/>
              <a:cs typeface="Arial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普通样式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/>
        </p:nvSpPr>
        <p:spPr>
          <a:xfrm>
            <a:off x="285750" y="571500"/>
            <a:ext cx="8715375" cy="5715000"/>
          </a:xfrm>
          <a:prstGeom prst="rect">
            <a:avLst/>
          </a:prstGeom>
          <a:solidFill>
            <a:srgbClr val="626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285750" y="571500"/>
            <a:ext cx="7429500" cy="1285875"/>
          </a:xfrm>
          <a:prstGeom prst="rect">
            <a:avLst/>
          </a:prstGeom>
          <a:solidFill>
            <a:srgbClr val="3535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2" name="图片 3" descr="Untitled-2.jp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357188" y="785794"/>
            <a:ext cx="3714750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矩形 12"/>
          <p:cNvSpPr/>
          <p:nvPr userDrawn="1"/>
        </p:nvSpPr>
        <p:spPr>
          <a:xfrm>
            <a:off x="7643813" y="571500"/>
            <a:ext cx="1357312" cy="1285875"/>
          </a:xfrm>
          <a:prstGeom prst="rect">
            <a:avLst/>
          </a:prstGeom>
          <a:solidFill>
            <a:srgbClr val="7E86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4" name="图片 5" descr="Savills_Logo.JPG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7786688" y="642938"/>
            <a:ext cx="1143000" cy="1147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矩形 14"/>
          <p:cNvSpPr/>
          <p:nvPr userDrawn="1"/>
        </p:nvSpPr>
        <p:spPr>
          <a:xfrm>
            <a:off x="285750" y="1857375"/>
            <a:ext cx="7358063" cy="428625"/>
          </a:xfrm>
          <a:prstGeom prst="rect">
            <a:avLst/>
          </a:prstGeom>
          <a:solidFill>
            <a:srgbClr val="7E86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6" name="Line 21"/>
          <p:cNvSpPr>
            <a:spLocks noChangeShapeType="1"/>
          </p:cNvSpPr>
          <p:nvPr userDrawn="1"/>
        </p:nvSpPr>
        <p:spPr bwMode="auto">
          <a:xfrm flipH="1">
            <a:off x="7643813" y="571500"/>
            <a:ext cx="12700" cy="5724525"/>
          </a:xfrm>
          <a:prstGeom prst="line">
            <a:avLst/>
          </a:prstGeom>
          <a:noFill/>
          <a:ln w="28575">
            <a:solidFill>
              <a:srgbClr val="B2B2B2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7" name="Line 20"/>
          <p:cNvSpPr>
            <a:spLocks noChangeShapeType="1"/>
          </p:cNvSpPr>
          <p:nvPr userDrawn="1"/>
        </p:nvSpPr>
        <p:spPr bwMode="auto">
          <a:xfrm>
            <a:off x="288925" y="1857375"/>
            <a:ext cx="8712200" cy="0"/>
          </a:xfrm>
          <a:prstGeom prst="line">
            <a:avLst/>
          </a:prstGeom>
          <a:noFill/>
          <a:ln w="28575">
            <a:solidFill>
              <a:srgbClr val="B2B2B2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786314" y="1857364"/>
            <a:ext cx="2800312" cy="428628"/>
          </a:xfrm>
        </p:spPr>
        <p:txBody>
          <a:bodyPr>
            <a:normAutofit/>
          </a:bodyPr>
          <a:lstStyle>
            <a:lvl1pPr algn="r" rtl="0" fontAlgn="base">
              <a:spcBef>
                <a:spcPct val="0"/>
              </a:spcBef>
              <a:spcAft>
                <a:spcPct val="0"/>
              </a:spcAft>
              <a:defRPr lang="zh-CN" altLang="en-US" sz="1600" b="1" kern="1200" dirty="0">
                <a:solidFill>
                  <a:schemeClr val="bg1"/>
                </a:solidFill>
                <a:latin typeface="幼圆" pitchFamily="49" charset="-122"/>
                <a:ea typeface="幼圆" pitchFamily="49" charset="-122"/>
                <a:cs typeface="+mn-cs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42910" y="2285992"/>
            <a:ext cx="6929486" cy="785818"/>
          </a:xfrm>
        </p:spPr>
        <p:txBody>
          <a:bodyPr anchor="b">
            <a:normAutofit/>
          </a:bodyPr>
          <a:lstStyle>
            <a:lvl1pPr marL="0" indent="0">
              <a:buNone/>
              <a:defRPr lang="zh-CN" altLang="en-US" sz="1600" kern="1200" dirty="0" smtClean="0">
                <a:solidFill>
                  <a:schemeClr val="bg1"/>
                </a:solidFill>
                <a:latin typeface="幼圆" pitchFamily="49" charset="-122"/>
                <a:ea typeface="幼圆" pitchFamily="49" charset="-122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42910" y="3071810"/>
            <a:ext cx="6929486" cy="3000396"/>
          </a:xfrm>
        </p:spPr>
        <p:txBody>
          <a:bodyPr/>
          <a:lstStyle>
            <a:lvl1pPr>
              <a:buFontTx/>
              <a:buBlip>
                <a:blip r:embed="rId4"/>
              </a:buBlip>
              <a:defRPr lang="zh-CN" altLang="en-US" sz="1600" kern="1200" dirty="0" smtClean="0">
                <a:solidFill>
                  <a:schemeClr val="bg1"/>
                </a:solidFill>
                <a:latin typeface="Calibri" pitchFamily="34" charset="0"/>
                <a:ea typeface="幼圆" pitchFamily="49" charset="-122"/>
                <a:cs typeface="+mn-cs"/>
              </a:defRPr>
            </a:lvl1pPr>
            <a:lvl2pPr>
              <a:buFontTx/>
              <a:buBlip>
                <a:blip r:embed="rId5"/>
              </a:buBlip>
              <a:defRPr sz="14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1A23A-5439-44AE-B6EB-8D5B211950F2}" type="datetimeFigureOut">
              <a:rPr lang="zh-CN" altLang="en-US" smtClean="0"/>
              <a:pPr/>
              <a:t>2009-2-23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85C23-5E9F-40F6-A842-6C8B2340045A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8" name="标题 22"/>
          <p:cNvSpPr txBox="1">
            <a:spLocks/>
          </p:cNvSpPr>
          <p:nvPr userDrawn="1"/>
        </p:nvSpPr>
        <p:spPr>
          <a:xfrm>
            <a:off x="7643834" y="142852"/>
            <a:ext cx="1285884" cy="3571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400" b="1" kern="1200" noProof="0" dirty="0" smtClean="0">
                <a:solidFill>
                  <a:srgbClr val="AFB6C3"/>
                </a:solidFill>
                <a:latin typeface="Arial" pitchFamily="34" charset="0"/>
                <a:ea typeface="幼圆" pitchFamily="49" charset="-122"/>
                <a:cs typeface="Arial" pitchFamily="34" charset="0"/>
              </a:rPr>
              <a:t>澳  门  中  心</a:t>
            </a:r>
            <a:endParaRPr lang="zh-CN" altLang="en-US" sz="1400" b="1" kern="1200" noProof="0" dirty="0">
              <a:solidFill>
                <a:srgbClr val="AFB6C3"/>
              </a:solidFill>
              <a:latin typeface="Arial" pitchFamily="34" charset="0"/>
              <a:ea typeface="幼圆" pitchFamily="49" charset="-122"/>
              <a:cs typeface="Arial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普通样式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214313" y="571500"/>
            <a:ext cx="8715375" cy="5715000"/>
          </a:xfrm>
          <a:prstGeom prst="rect">
            <a:avLst/>
          </a:prstGeom>
          <a:solidFill>
            <a:srgbClr val="626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214313" y="571500"/>
            <a:ext cx="7429500" cy="1285875"/>
          </a:xfrm>
          <a:prstGeom prst="rect">
            <a:avLst/>
          </a:prstGeom>
          <a:solidFill>
            <a:srgbClr val="3535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0" name="图片 3" descr="Untitled-2.jp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85750" y="714375"/>
            <a:ext cx="3714750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矩形 10"/>
          <p:cNvSpPr/>
          <p:nvPr userDrawn="1"/>
        </p:nvSpPr>
        <p:spPr>
          <a:xfrm>
            <a:off x="7643813" y="571500"/>
            <a:ext cx="1285875" cy="1285875"/>
          </a:xfrm>
          <a:prstGeom prst="rect">
            <a:avLst/>
          </a:prstGeom>
          <a:solidFill>
            <a:srgbClr val="7E86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2" name="图片 5" descr="Savills_Logo.JPG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7715250" y="642938"/>
            <a:ext cx="1143000" cy="1147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矩形 12"/>
          <p:cNvSpPr/>
          <p:nvPr userDrawn="1"/>
        </p:nvSpPr>
        <p:spPr>
          <a:xfrm>
            <a:off x="214313" y="1857375"/>
            <a:ext cx="7429500" cy="428625"/>
          </a:xfrm>
          <a:prstGeom prst="rect">
            <a:avLst/>
          </a:prstGeom>
          <a:solidFill>
            <a:srgbClr val="7E86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" name="Line 21"/>
          <p:cNvSpPr>
            <a:spLocks noChangeShapeType="1"/>
          </p:cNvSpPr>
          <p:nvPr userDrawn="1"/>
        </p:nvSpPr>
        <p:spPr bwMode="auto">
          <a:xfrm flipH="1">
            <a:off x="7643813" y="571500"/>
            <a:ext cx="12700" cy="1709738"/>
          </a:xfrm>
          <a:prstGeom prst="line">
            <a:avLst/>
          </a:prstGeom>
          <a:noFill/>
          <a:ln w="28575">
            <a:solidFill>
              <a:srgbClr val="B2B2B2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" name="Line 20"/>
          <p:cNvSpPr>
            <a:spLocks noChangeShapeType="1"/>
          </p:cNvSpPr>
          <p:nvPr userDrawn="1"/>
        </p:nvSpPr>
        <p:spPr bwMode="auto">
          <a:xfrm>
            <a:off x="214313" y="1857375"/>
            <a:ext cx="8712200" cy="0"/>
          </a:xfrm>
          <a:prstGeom prst="line">
            <a:avLst/>
          </a:prstGeom>
          <a:noFill/>
          <a:ln w="28575">
            <a:solidFill>
              <a:srgbClr val="B2B2B2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1A23A-5439-44AE-B6EB-8D5B211950F2}" type="datetimeFigureOut">
              <a:rPr lang="zh-CN" altLang="en-US" smtClean="0"/>
              <a:pPr/>
              <a:t>2009-2-23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85C23-5E9F-40F6-A842-6C8B2340045A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7" name="文本占位符 2"/>
          <p:cNvSpPr>
            <a:spLocks noGrp="1"/>
          </p:cNvSpPr>
          <p:nvPr>
            <p:ph type="body" idx="13"/>
          </p:nvPr>
        </p:nvSpPr>
        <p:spPr>
          <a:xfrm>
            <a:off x="642910" y="2285992"/>
            <a:ext cx="6929486" cy="785818"/>
          </a:xfrm>
        </p:spPr>
        <p:txBody>
          <a:bodyPr anchor="b">
            <a:normAutofit/>
          </a:bodyPr>
          <a:lstStyle>
            <a:lvl1pPr marL="0" indent="0">
              <a:buNone/>
              <a:defRPr lang="zh-CN" altLang="en-US" sz="1600" kern="1200" dirty="0" smtClean="0">
                <a:solidFill>
                  <a:schemeClr val="bg1"/>
                </a:solidFill>
                <a:latin typeface="幼圆" pitchFamily="49" charset="-122"/>
                <a:ea typeface="幼圆" pitchFamily="49" charset="-122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18" name="标题 1"/>
          <p:cNvSpPr>
            <a:spLocks noGrp="1"/>
          </p:cNvSpPr>
          <p:nvPr>
            <p:ph type="title"/>
          </p:nvPr>
        </p:nvSpPr>
        <p:spPr>
          <a:xfrm>
            <a:off x="4786314" y="1857364"/>
            <a:ext cx="2800312" cy="428628"/>
          </a:xfrm>
        </p:spPr>
        <p:txBody>
          <a:bodyPr>
            <a:normAutofit/>
          </a:bodyPr>
          <a:lstStyle>
            <a:lvl1pPr algn="r" rtl="0" fontAlgn="base">
              <a:spcBef>
                <a:spcPct val="0"/>
              </a:spcBef>
              <a:spcAft>
                <a:spcPct val="0"/>
              </a:spcAft>
              <a:defRPr lang="zh-CN" altLang="en-US" sz="1600" b="1" kern="1200" dirty="0">
                <a:solidFill>
                  <a:schemeClr val="bg1"/>
                </a:solidFill>
                <a:latin typeface="幼圆" pitchFamily="49" charset="-122"/>
                <a:ea typeface="幼圆" pitchFamily="49" charset="-122"/>
                <a:cs typeface="+mn-cs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19" name="内容占位符 3"/>
          <p:cNvSpPr>
            <a:spLocks noGrp="1"/>
          </p:cNvSpPr>
          <p:nvPr>
            <p:ph sz="half" idx="2"/>
          </p:nvPr>
        </p:nvSpPr>
        <p:spPr>
          <a:xfrm>
            <a:off x="642910" y="3071810"/>
            <a:ext cx="6929486" cy="3000396"/>
          </a:xfrm>
        </p:spPr>
        <p:txBody>
          <a:bodyPr/>
          <a:lstStyle>
            <a:lvl1pPr>
              <a:buFontTx/>
              <a:buBlip>
                <a:blip r:embed="rId4"/>
              </a:buBlip>
              <a:defRPr lang="zh-CN" altLang="en-US" sz="1600" kern="1200" dirty="0" smtClean="0">
                <a:solidFill>
                  <a:schemeClr val="bg1"/>
                </a:solidFill>
                <a:latin typeface="Calibri" pitchFamily="34" charset="0"/>
                <a:ea typeface="幼圆" pitchFamily="49" charset="-122"/>
                <a:cs typeface="+mn-cs"/>
              </a:defRPr>
            </a:lvl1pPr>
            <a:lvl2pPr>
              <a:buFontTx/>
              <a:buBlip>
                <a:blip r:embed="rId5"/>
              </a:buBlip>
              <a:defRPr sz="14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20" name="标题 22"/>
          <p:cNvSpPr txBox="1">
            <a:spLocks/>
          </p:cNvSpPr>
          <p:nvPr userDrawn="1"/>
        </p:nvSpPr>
        <p:spPr>
          <a:xfrm>
            <a:off x="7643834" y="142852"/>
            <a:ext cx="1285884" cy="3571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400" b="1" kern="1200" noProof="0" dirty="0" smtClean="0">
                <a:solidFill>
                  <a:srgbClr val="AFB6C3"/>
                </a:solidFill>
                <a:latin typeface="Arial" pitchFamily="34" charset="0"/>
                <a:ea typeface="幼圆" pitchFamily="49" charset="-122"/>
                <a:cs typeface="Arial" pitchFamily="34" charset="0"/>
              </a:rPr>
              <a:t>澳  门  中  心</a:t>
            </a:r>
            <a:endParaRPr lang="zh-CN" altLang="en-US" sz="1400" b="1" kern="1200" noProof="0" dirty="0">
              <a:solidFill>
                <a:srgbClr val="AFB6C3"/>
              </a:solidFill>
              <a:latin typeface="Arial" pitchFamily="34" charset="0"/>
              <a:ea typeface="幼圆" pitchFamily="49" charset="-122"/>
              <a:cs typeface="Arial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幻灯片尾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1A23A-5439-44AE-B6EB-8D5B211950F2}" type="datetimeFigureOut">
              <a:rPr lang="zh-CN" altLang="en-US" smtClean="0"/>
              <a:pPr/>
              <a:t>2009-2-23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85C23-5E9F-40F6-A842-6C8B2340045A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8" name="Text Box 4"/>
          <p:cNvSpPr txBox="1">
            <a:spLocks noChangeArrowheads="1"/>
          </p:cNvSpPr>
          <p:nvPr userDrawn="1"/>
        </p:nvSpPr>
        <p:spPr bwMode="auto">
          <a:xfrm>
            <a:off x="2197100" y="5003800"/>
            <a:ext cx="4559300" cy="112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4000">
                <a:solidFill>
                  <a:srgbClr val="DDDDDD"/>
                </a:solidFill>
                <a:latin typeface="Calibri" pitchFamily="34" charset="0"/>
                <a:ea typeface="幼圆" pitchFamily="49" charset="-122"/>
              </a:rPr>
              <a:t>谢谢</a:t>
            </a:r>
          </a:p>
          <a:p>
            <a:pPr algn="ctr">
              <a:spcBef>
                <a:spcPct val="50000"/>
              </a:spcBef>
            </a:pPr>
            <a:r>
              <a:rPr lang="en-US" altLang="zh-CN">
                <a:solidFill>
                  <a:srgbClr val="DDDDDD"/>
                </a:solidFill>
                <a:latin typeface="Calibri" pitchFamily="34" charset="0"/>
                <a:ea typeface="幼圆" pitchFamily="49" charset="-122"/>
              </a:rPr>
              <a:t>THANK YOU</a:t>
            </a:r>
          </a:p>
        </p:txBody>
      </p:sp>
      <p:pic>
        <p:nvPicPr>
          <p:cNvPr id="9" name="Picture 6" descr="s21b"/>
          <p:cNvPicPr>
            <a:picLocks noChangeAspect="1" noChangeArrowheads="1"/>
          </p:cNvPicPr>
          <p:nvPr userDrawn="1"/>
        </p:nvPicPr>
        <p:blipFill>
          <a:blip r:embed="rId2">
            <a:lum bright="24000" contrast="6000"/>
          </a:blip>
          <a:srcRect/>
          <a:stretch>
            <a:fillRect/>
          </a:stretch>
        </p:blipFill>
        <p:spPr bwMode="auto">
          <a:xfrm>
            <a:off x="2819400" y="1865313"/>
            <a:ext cx="3268663" cy="2979737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4465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  <a:latin typeface="Arial" pitchFamily="34" charset="0"/>
                <a:ea typeface="幼圆" pitchFamily="49" charset="-122"/>
                <a:cs typeface="Arial" pitchFamily="34" charset="0"/>
              </a:defRPr>
            </a:lvl1pPr>
          </a:lstStyle>
          <a:p>
            <a:fld id="{C321A23A-5439-44AE-B6EB-8D5B211950F2}" type="datetimeFigureOut">
              <a:rPr lang="zh-CN" altLang="en-US" smtClean="0"/>
              <a:pPr/>
              <a:t>2009-2-23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  <a:latin typeface="Arial" pitchFamily="34" charset="0"/>
                <a:ea typeface="幼圆" pitchFamily="49" charset="-122"/>
                <a:cs typeface="Arial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  <a:latin typeface="Arial" pitchFamily="34" charset="0"/>
                <a:ea typeface="幼圆" pitchFamily="49" charset="-122"/>
                <a:cs typeface="Arial" pitchFamily="34" charset="0"/>
              </a:defRPr>
            </a:lvl1pPr>
          </a:lstStyle>
          <a:p>
            <a:fld id="{2CE85C23-5E9F-40F6-A842-6C8B2340045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1" r:id="rId4"/>
    <p:sldLayoutId id="2147483653" r:id="rId5"/>
    <p:sldLayoutId id="2147483656" r:id="rId6"/>
    <p:sldLayoutId id="2147483657" r:id="rId7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bg1"/>
          </a:solidFill>
          <a:latin typeface="Arial" pitchFamily="34" charset="0"/>
          <a:ea typeface="幼圆" pitchFamily="49" charset="-122"/>
          <a:cs typeface="Arial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bg1"/>
          </a:solidFill>
          <a:latin typeface="Arial" pitchFamily="34" charset="0"/>
          <a:ea typeface="幼圆" pitchFamily="49" charset="-122"/>
          <a:cs typeface="Arial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bg1"/>
          </a:solidFill>
          <a:latin typeface="Arial" pitchFamily="34" charset="0"/>
          <a:ea typeface="幼圆" pitchFamily="49" charset="-122"/>
          <a:cs typeface="Arial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bg1"/>
          </a:solidFill>
          <a:latin typeface="Arial" pitchFamily="34" charset="0"/>
          <a:ea typeface="幼圆" pitchFamily="49" charset="-122"/>
          <a:cs typeface="Arial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bg1"/>
          </a:solidFill>
          <a:latin typeface="Arial" pitchFamily="34" charset="0"/>
          <a:ea typeface="幼圆" pitchFamily="49" charset="-122"/>
          <a:cs typeface="Arial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bg1"/>
          </a:solidFill>
          <a:latin typeface="Arial" pitchFamily="34" charset="0"/>
          <a:ea typeface="幼圆" pitchFamily="49" charset="-122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000240"/>
            <a:ext cx="6429420" cy="814392"/>
          </a:xfrm>
        </p:spPr>
        <p:txBody>
          <a:bodyPr>
            <a:noAutofit/>
          </a:bodyPr>
          <a:lstStyle/>
          <a:p>
            <a:r>
              <a:rPr altLang="en-US" sz="4800" dirty="0" smtClean="0"/>
              <a:t>风机盘管工作原理介绍</a:t>
            </a:r>
            <a:endParaRPr lang="zh-CN" altLang="en-US" sz="4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altLang="en-US" dirty="0"/>
              <a:t>目录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786182" y="3500438"/>
            <a:ext cx="4286280" cy="2214578"/>
          </a:xfrm>
        </p:spPr>
        <p:txBody>
          <a:bodyPr/>
          <a:lstStyle/>
          <a:p>
            <a:r>
              <a:rPr altLang="en-US" dirty="0" smtClean="0"/>
              <a:t>目的与适用范围</a:t>
            </a:r>
            <a:endParaRPr lang="en-US" altLang="en-US" dirty="0" smtClean="0"/>
          </a:p>
          <a:p>
            <a:r>
              <a:rPr dirty="0" smtClean="0"/>
              <a:t>风机盘管实物及结构组成</a:t>
            </a:r>
            <a:endParaRPr dirty="0"/>
          </a:p>
          <a:p>
            <a:r>
              <a:rPr dirty="0" smtClean="0"/>
              <a:t>风机盘管的工作原理</a:t>
            </a:r>
            <a:endParaRPr lang="en-US" dirty="0" smtClean="0"/>
          </a:p>
          <a:p>
            <a:r>
              <a:rPr dirty="0" smtClean="0"/>
              <a:t>风机盘管安装时的注意事项及连接方法</a:t>
            </a:r>
            <a:endParaRPr dirty="0"/>
          </a:p>
          <a:p>
            <a:r>
              <a:rPr b="1" dirty="0" smtClean="0"/>
              <a:t>风机盘管的维修保养</a:t>
            </a:r>
            <a:endParaRPr lang="en-US" altLang="en-US" dirty="0" smtClean="0"/>
          </a:p>
          <a:p>
            <a:pPr>
              <a:buNone/>
            </a:pPr>
            <a:endParaRPr lang="en-US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2400" dirty="0" smtClean="0"/>
              <a:t>目的与适用范围</a:t>
            </a:r>
            <a:endParaRPr lang="zh-CN" altLang="en-US" sz="2400" dirty="0"/>
          </a:p>
        </p:txBody>
      </p:sp>
      <p:sp>
        <p:nvSpPr>
          <p:cNvPr id="5" name="内容占位符 4"/>
          <p:cNvSpPr>
            <a:spLocks noGrp="1"/>
          </p:cNvSpPr>
          <p:nvPr>
            <p:ph sz="half" idx="2"/>
          </p:nvPr>
        </p:nvSpPr>
        <p:spPr>
          <a:xfrm>
            <a:off x="2857488" y="2500307"/>
            <a:ext cx="4929222" cy="3214710"/>
          </a:xfrm>
        </p:spPr>
        <p:txBody>
          <a:bodyPr/>
          <a:lstStyle/>
          <a:p>
            <a:r>
              <a:rPr b="1" dirty="0">
                <a:latin typeface="+mn-ea"/>
              </a:rPr>
              <a:t>目的</a:t>
            </a:r>
            <a:r>
              <a:rPr b="1" dirty="0" smtClean="0"/>
              <a:t>：</a:t>
            </a:r>
            <a:r>
              <a:rPr dirty="0" smtClean="0"/>
              <a:t>为了使大家了解风机盘管的工作原理及注意事项，保证风机盘管正常工作</a:t>
            </a:r>
            <a:endParaRPr dirty="0"/>
          </a:p>
          <a:p>
            <a:r>
              <a:rPr b="1" dirty="0">
                <a:latin typeface="+mn-ea"/>
              </a:rPr>
              <a:t>适用范围</a:t>
            </a:r>
            <a:r>
              <a:rPr b="1" dirty="0"/>
              <a:t>：</a:t>
            </a:r>
            <a:r>
              <a:rPr dirty="0">
                <a:latin typeface="+mn-ea"/>
              </a:rPr>
              <a:t>适用于第一太平戴维斯物业顾问（北京）</a:t>
            </a:r>
            <a:r>
              <a:rPr dirty="0" smtClean="0">
                <a:latin typeface="+mn-ea"/>
              </a:rPr>
              <a:t>有限公司濠江分公司工程部。</a:t>
            </a:r>
            <a:endParaRPr dirty="0">
              <a:latin typeface="+mn-ea"/>
            </a:endParaRPr>
          </a:p>
          <a:p>
            <a:pPr>
              <a:buNone/>
            </a:pP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>
            <a:spLocks noGrp="1"/>
          </p:cNvSpPr>
          <p:nvPr>
            <p:ph type="title"/>
          </p:nvPr>
        </p:nvSpPr>
        <p:spPr>
          <a:xfrm>
            <a:off x="285720" y="1428736"/>
            <a:ext cx="7358114" cy="428628"/>
          </a:xfrm>
        </p:spPr>
        <p:txBody>
          <a:bodyPr>
            <a:normAutofit/>
          </a:bodyPr>
          <a:lstStyle/>
          <a:p>
            <a:r>
              <a:rPr altLang="en-US" sz="1800" dirty="0" smtClean="0"/>
              <a:t>    风机盘管实物图</a:t>
            </a:r>
            <a:endParaRPr lang="zh-CN" altLang="en-US" sz="1800" dirty="0"/>
          </a:p>
        </p:txBody>
      </p:sp>
      <p:pic>
        <p:nvPicPr>
          <p:cNvPr id="7" name="内容占位符 6" descr="风机盘管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285720" y="2250993"/>
            <a:ext cx="7358114" cy="403552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sz="2000" dirty="0" smtClean="0"/>
              <a:t>风机盘管实物图</a:t>
            </a:r>
            <a:endParaRPr lang="zh-CN" altLang="en-US" sz="2000" dirty="0"/>
          </a:p>
        </p:txBody>
      </p:sp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pic>
        <p:nvPicPr>
          <p:cNvPr id="38" name="图片 37" descr="风机盘管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7" y="2285992"/>
            <a:ext cx="7072362" cy="40005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标题 1"/>
          <p:cNvSpPr>
            <a:spLocks noGrp="1"/>
          </p:cNvSpPr>
          <p:nvPr>
            <p:ph type="title"/>
          </p:nvPr>
        </p:nvSpPr>
        <p:spPr>
          <a:xfrm>
            <a:off x="2285984" y="1714488"/>
            <a:ext cx="5286412" cy="571504"/>
          </a:xfrm>
        </p:spPr>
        <p:txBody>
          <a:bodyPr>
            <a:noAutofit/>
          </a:bodyPr>
          <a:lstStyle/>
          <a:p>
            <a:r>
              <a:rPr sz="2800" dirty="0" smtClean="0"/>
              <a:t>风机盘管结构组成</a:t>
            </a:r>
            <a:endParaRPr lang="zh-CN" altLang="en-US" sz="2800" dirty="0"/>
          </a:p>
        </p:txBody>
      </p:sp>
      <p:sp>
        <p:nvSpPr>
          <p:cNvPr id="11" name="矩形 10"/>
          <p:cNvSpPr/>
          <p:nvPr/>
        </p:nvSpPr>
        <p:spPr>
          <a:xfrm>
            <a:off x="357158" y="2285992"/>
            <a:ext cx="7286676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zh-CN" altLang="en-US" dirty="0" smtClean="0">
                <a:latin typeface="幼圆" pitchFamily="49" charset="-122"/>
                <a:ea typeface="幼圆" pitchFamily="49" charset="-122"/>
              </a:rPr>
              <a:t>一、风机盘管组成：</a:t>
            </a:r>
            <a:endParaRPr lang="en-US" altLang="zh-CN" dirty="0" smtClean="0">
              <a:latin typeface="幼圆" pitchFamily="49" charset="-122"/>
              <a:ea typeface="幼圆" pitchFamily="49" charset="-122"/>
            </a:endParaRPr>
          </a:p>
          <a:p>
            <a:r>
              <a:rPr lang="en-US" altLang="zh-CN" dirty="0" smtClean="0">
                <a:latin typeface="幼圆" pitchFamily="49" charset="-122"/>
                <a:ea typeface="幼圆" pitchFamily="49" charset="-122"/>
              </a:rPr>
              <a:t>        1</a:t>
            </a:r>
            <a:r>
              <a:rPr lang="zh-CN" altLang="en-US" dirty="0" smtClean="0">
                <a:latin typeface="幼圆" pitchFamily="49" charset="-122"/>
                <a:ea typeface="幼圆" pitchFamily="49" charset="-122"/>
              </a:rPr>
              <a:t>、电机；</a:t>
            </a:r>
            <a:r>
              <a:rPr lang="en-US" altLang="zh-CN" dirty="0" smtClean="0">
                <a:latin typeface="幼圆" pitchFamily="49" charset="-122"/>
                <a:ea typeface="幼圆" pitchFamily="49" charset="-122"/>
              </a:rPr>
              <a:t>2</a:t>
            </a:r>
            <a:r>
              <a:rPr lang="zh-CN" altLang="en-US" dirty="0" smtClean="0">
                <a:latin typeface="幼圆" pitchFamily="49" charset="-122"/>
                <a:ea typeface="幼圆" pitchFamily="49" charset="-122"/>
              </a:rPr>
              <a:t>、风扇；</a:t>
            </a:r>
            <a:r>
              <a:rPr lang="en-US" altLang="zh-CN" dirty="0" smtClean="0">
                <a:latin typeface="幼圆" pitchFamily="49" charset="-122"/>
                <a:ea typeface="幼圆" pitchFamily="49" charset="-122"/>
              </a:rPr>
              <a:t>3</a:t>
            </a:r>
            <a:r>
              <a:rPr lang="zh-CN" altLang="en-US" dirty="0" smtClean="0">
                <a:latin typeface="幼圆" pitchFamily="49" charset="-122"/>
                <a:ea typeface="幼圆" pitchFamily="49" charset="-122"/>
              </a:rPr>
              <a:t>、换热盘管（翅片）；</a:t>
            </a:r>
            <a:r>
              <a:rPr lang="en-US" altLang="zh-CN" dirty="0" smtClean="0">
                <a:latin typeface="幼圆" pitchFamily="49" charset="-122"/>
                <a:ea typeface="幼圆" pitchFamily="49" charset="-122"/>
              </a:rPr>
              <a:t>4</a:t>
            </a:r>
            <a:r>
              <a:rPr lang="zh-CN" altLang="en-US" dirty="0" smtClean="0">
                <a:latin typeface="幼圆" pitchFamily="49" charset="-122"/>
                <a:ea typeface="幼圆" pitchFamily="49" charset="-122"/>
              </a:rPr>
              <a:t>、回风口过滤网；</a:t>
            </a:r>
            <a:endParaRPr lang="en-US" altLang="zh-CN" dirty="0" smtClean="0">
              <a:latin typeface="幼圆" pitchFamily="49" charset="-122"/>
              <a:ea typeface="幼圆" pitchFamily="49" charset="-122"/>
            </a:endParaRPr>
          </a:p>
          <a:p>
            <a:r>
              <a:rPr lang="en-US" altLang="zh-CN" dirty="0" smtClean="0">
                <a:latin typeface="幼圆" pitchFamily="49" charset="-122"/>
                <a:ea typeface="幼圆" pitchFamily="49" charset="-122"/>
              </a:rPr>
              <a:t> 5</a:t>
            </a:r>
            <a:r>
              <a:rPr lang="zh-CN" altLang="en-US" dirty="0" smtClean="0">
                <a:latin typeface="幼圆" pitchFamily="49" charset="-122"/>
                <a:ea typeface="幼圆" pitchFamily="49" charset="-122"/>
              </a:rPr>
              <a:t>、凝结水盘；</a:t>
            </a:r>
            <a:r>
              <a:rPr lang="en-US" altLang="zh-CN" dirty="0" smtClean="0">
                <a:latin typeface="幼圆" pitchFamily="49" charset="-122"/>
                <a:ea typeface="幼圆" pitchFamily="49" charset="-122"/>
              </a:rPr>
              <a:t>6</a:t>
            </a:r>
            <a:r>
              <a:rPr lang="zh-CN" altLang="en-US" dirty="0" smtClean="0">
                <a:latin typeface="幼圆" pitchFamily="49" charset="-122"/>
                <a:ea typeface="幼圆" pitchFamily="49" charset="-122"/>
              </a:rPr>
              <a:t>、进水口；</a:t>
            </a:r>
            <a:r>
              <a:rPr lang="en-US" altLang="zh-CN" dirty="0" smtClean="0">
                <a:latin typeface="幼圆" pitchFamily="49" charset="-122"/>
                <a:ea typeface="幼圆" pitchFamily="49" charset="-122"/>
              </a:rPr>
              <a:t>7</a:t>
            </a:r>
            <a:r>
              <a:rPr lang="zh-CN" altLang="en-US" dirty="0" smtClean="0">
                <a:latin typeface="幼圆" pitchFamily="49" charset="-122"/>
                <a:ea typeface="幼圆" pitchFamily="49" charset="-122"/>
              </a:rPr>
              <a:t>、出水口；</a:t>
            </a:r>
            <a:r>
              <a:rPr lang="en-US" altLang="zh-CN" dirty="0" smtClean="0">
                <a:latin typeface="幼圆" pitchFamily="49" charset="-122"/>
                <a:ea typeface="幼圆" pitchFamily="49" charset="-122"/>
              </a:rPr>
              <a:t>8</a:t>
            </a:r>
            <a:r>
              <a:rPr lang="zh-CN" altLang="en-US" dirty="0" smtClean="0">
                <a:latin typeface="幼圆" pitchFamily="49" charset="-122"/>
                <a:ea typeface="幼圆" pitchFamily="49" charset="-122"/>
              </a:rPr>
              <a:t>、出风口</a:t>
            </a:r>
            <a:r>
              <a:rPr lang="zh-CN" altLang="en-US" dirty="0" smtClean="0"/>
              <a:t>。</a:t>
            </a:r>
            <a:endParaRPr lang="en-US" altLang="zh-CN" dirty="0" smtClean="0"/>
          </a:p>
          <a:p>
            <a:endParaRPr lang="en-US" altLang="zh-CN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143372" y="1857364"/>
            <a:ext cx="3443254" cy="428628"/>
          </a:xfrm>
        </p:spPr>
        <p:txBody>
          <a:bodyPr>
            <a:noAutofit/>
          </a:bodyPr>
          <a:lstStyle/>
          <a:p>
            <a:r>
              <a:rPr altLang="en-US" sz="2800" dirty="0" smtClean="0"/>
              <a:t>风机盘管的工作原理</a:t>
            </a:r>
            <a:endParaRPr lang="zh-CN" altLang="en-US" sz="2800" dirty="0"/>
          </a:p>
        </p:txBody>
      </p:sp>
      <p:sp>
        <p:nvSpPr>
          <p:cNvPr id="38" name="矩形 37"/>
          <p:cNvSpPr/>
          <p:nvPr/>
        </p:nvSpPr>
        <p:spPr>
          <a:xfrm>
            <a:off x="357158" y="2285992"/>
            <a:ext cx="7286676" cy="1631216"/>
          </a:xfrm>
          <a:prstGeom prst="rect">
            <a:avLst/>
          </a:prstGeom>
          <a:solidFill>
            <a:srgbClr val="626473"/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altLang="zh-CN" sz="2000" dirty="0" smtClean="0">
                <a:latin typeface="+mn-ea"/>
              </a:rPr>
              <a:t>      </a:t>
            </a:r>
            <a:r>
              <a:rPr lang="zh-CN" altLang="en-US" sz="2000" dirty="0" smtClean="0">
                <a:latin typeface="+mn-ea"/>
              </a:rPr>
              <a:t>当盘管内通过冷媒（空调冷冻水）或热媒（空调热水）的不断循环，已风机作为动力将室内的空气从进风口吸入，通过盘管换热器表面的肋片间隙进行交换，使室内空气被冷却降低温度（或加热升温）后经送风口再送回室内。风机不断的使室内空气循环。从而达到房间升温或（降温）的目的。</a:t>
            </a:r>
            <a:endParaRPr lang="en-US" altLang="zh-CN" sz="1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14348" y="1857364"/>
            <a:ext cx="6929486" cy="428628"/>
          </a:xfrm>
        </p:spPr>
        <p:txBody>
          <a:bodyPr>
            <a:noAutofit/>
          </a:bodyPr>
          <a:lstStyle/>
          <a:p>
            <a:r>
              <a:rPr sz="2800" dirty="0" smtClean="0"/>
              <a:t>风机盘管在安装时注意事项及连接方法</a:t>
            </a:r>
            <a:endParaRPr lang="zh-CN" altLang="en-US" sz="2800" dirty="0"/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357158" y="2285992"/>
            <a:ext cx="7286676" cy="2554545"/>
          </a:xfrm>
          <a:prstGeom prst="rect">
            <a:avLst/>
          </a:prstGeom>
          <a:solidFill>
            <a:srgbClr val="626473"/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   </a:t>
            </a:r>
            <a:r>
              <a:rPr lang="en-US" altLang="zh-CN" sz="1600" dirty="0" smtClean="0"/>
              <a:t> </a:t>
            </a:r>
            <a:r>
              <a:rPr lang="zh-CN" altLang="en-US" sz="1600" dirty="0" smtClean="0"/>
              <a:t>一、（</a:t>
            </a:r>
            <a:r>
              <a:rPr lang="en-US" altLang="zh-CN" sz="1600" dirty="0" smtClean="0"/>
              <a:t>1</a:t>
            </a:r>
            <a:r>
              <a:rPr lang="zh-CN" altLang="en-US" sz="1600" dirty="0" smtClean="0"/>
              <a:t>）风机盘管在吊装时，应保持风机盘管的水平度，采用圆钢丝杆固定在顶棚上，四根吊杆应垂直受力均匀。安装应牢固。（</a:t>
            </a:r>
            <a:r>
              <a:rPr lang="en-US" altLang="zh-CN" sz="1600" dirty="0" smtClean="0"/>
              <a:t>2</a:t>
            </a:r>
            <a:r>
              <a:rPr lang="zh-CN" altLang="en-US" sz="1600" dirty="0" smtClean="0"/>
              <a:t>）安装时应注意进出水方向，进出水口顺序为下进上出。不得接错。（</a:t>
            </a:r>
            <a:r>
              <a:rPr lang="en-US" altLang="zh-CN" sz="1600" dirty="0" smtClean="0"/>
              <a:t>3</a:t>
            </a:r>
            <a:r>
              <a:rPr lang="zh-CN" altLang="en-US" sz="1600" dirty="0" smtClean="0"/>
              <a:t>）为了便于安装电机的电源线，应保证距墙面有</a:t>
            </a:r>
            <a:r>
              <a:rPr lang="en-US" altLang="zh-CN" sz="1600" dirty="0" smtClean="0"/>
              <a:t>15CM</a:t>
            </a:r>
            <a:r>
              <a:rPr lang="zh-CN" altLang="en-US" sz="1600" dirty="0" smtClean="0"/>
              <a:t>的净距。</a:t>
            </a:r>
            <a:endParaRPr lang="en-US" altLang="zh-CN" sz="1600" dirty="0" smtClean="0"/>
          </a:p>
          <a:p>
            <a:r>
              <a:rPr lang="en-US" altLang="zh-CN" sz="1600" dirty="0" smtClean="0"/>
              <a:t>    </a:t>
            </a:r>
            <a:r>
              <a:rPr lang="zh-CN" altLang="en-US" sz="1600" dirty="0" smtClean="0"/>
              <a:t>二、</a:t>
            </a:r>
            <a:r>
              <a:rPr lang="en-US" altLang="zh-CN" sz="1600" dirty="0" smtClean="0"/>
              <a:t> </a:t>
            </a:r>
            <a:r>
              <a:rPr lang="zh-CN" altLang="en-US" sz="1600" dirty="0" smtClean="0"/>
              <a:t>风机盘管进出水管处应采用柔性连接方法，即再进出水口处安装软管（金属波纹管）。主要是降低风机盘管在运行时的振动。可缓冲因其振动使管道街头处受力。为了便于观察在夏季运行时盘管排除冷凝水的状况，在与冷凝水盘出口处应安装</a:t>
            </a:r>
            <a:r>
              <a:rPr lang="zh-CN" altLang="en-US" sz="1600" dirty="0" smtClean="0"/>
              <a:t>一段</a:t>
            </a:r>
            <a:r>
              <a:rPr lang="en-US" altLang="zh-CN" sz="1600" dirty="0" smtClean="0"/>
              <a:t>8</a:t>
            </a:r>
            <a:r>
              <a:rPr lang="zh-CN" altLang="en-US" sz="1600" dirty="0" smtClean="0"/>
              <a:t>－－</a:t>
            </a:r>
            <a:r>
              <a:rPr lang="en-US" altLang="zh-CN" sz="1600" dirty="0" smtClean="0"/>
              <a:t>15CM</a:t>
            </a:r>
            <a:r>
              <a:rPr lang="zh-CN" altLang="en-US" sz="1600" dirty="0" smtClean="0"/>
              <a:t>的透明塑料软管，同时还可以清除灰尘，绒毛等物，避免赌赛凝结水管造成冷凝水盘溢水。软管两端应采用喉箍卡紧，不得采用铁丝等物绑扎。</a:t>
            </a:r>
            <a:endParaRPr lang="en-US" altLang="zh-CN" sz="1600" dirty="0" smtClean="0"/>
          </a:p>
        </p:txBody>
      </p:sp>
      <p:pic>
        <p:nvPicPr>
          <p:cNvPr id="5" name="图片 4" descr="DSC0607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4875595"/>
            <a:ext cx="3278182" cy="1982405"/>
          </a:xfrm>
          <a:prstGeom prst="rect">
            <a:avLst/>
          </a:prstGeom>
        </p:spPr>
      </p:pic>
      <p:sp>
        <p:nvSpPr>
          <p:cNvPr id="6" name="矩形标注 5"/>
          <p:cNvSpPr/>
          <p:nvPr/>
        </p:nvSpPr>
        <p:spPr>
          <a:xfrm>
            <a:off x="500034" y="6215082"/>
            <a:ext cx="642942" cy="285752"/>
          </a:xfrm>
          <a:prstGeom prst="wedgeRectCallout">
            <a:avLst>
              <a:gd name="adj1" fmla="val 150383"/>
              <a:gd name="adj2" fmla="val -13194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dirty="0" smtClean="0"/>
              <a:t>冷供</a:t>
            </a:r>
            <a:endParaRPr lang="zh-CN" altLang="en-US" sz="1400" dirty="0"/>
          </a:p>
        </p:txBody>
      </p:sp>
      <p:sp>
        <p:nvSpPr>
          <p:cNvPr id="7" name="矩形标注 6"/>
          <p:cNvSpPr/>
          <p:nvPr/>
        </p:nvSpPr>
        <p:spPr>
          <a:xfrm>
            <a:off x="1142976" y="5072074"/>
            <a:ext cx="642942" cy="285752"/>
          </a:xfrm>
          <a:prstGeom prst="wedgeRectCallout">
            <a:avLst>
              <a:gd name="adj1" fmla="val 65939"/>
              <a:gd name="adj2" fmla="val 19472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dirty="0" smtClean="0"/>
              <a:t>冷回</a:t>
            </a:r>
            <a:endParaRPr lang="zh-CN" altLang="en-US" sz="1400" dirty="0"/>
          </a:p>
        </p:txBody>
      </p:sp>
      <p:sp>
        <p:nvSpPr>
          <p:cNvPr id="8" name="矩形标注 7"/>
          <p:cNvSpPr/>
          <p:nvPr/>
        </p:nvSpPr>
        <p:spPr>
          <a:xfrm>
            <a:off x="3714744" y="5072074"/>
            <a:ext cx="1071570" cy="285752"/>
          </a:xfrm>
          <a:prstGeom prst="wedgeRectCallout">
            <a:avLst>
              <a:gd name="adj1" fmla="val -127838"/>
              <a:gd name="adj2" fmla="val 14472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dirty="0" smtClean="0"/>
              <a:t>冷凝水管</a:t>
            </a:r>
            <a:endParaRPr lang="zh-CN" alt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14348" y="1857364"/>
            <a:ext cx="6929486" cy="428628"/>
          </a:xfrm>
        </p:spPr>
        <p:txBody>
          <a:bodyPr>
            <a:noAutofit/>
          </a:bodyPr>
          <a:lstStyle/>
          <a:p>
            <a:r>
              <a:rPr sz="2800" dirty="0" smtClean="0"/>
              <a:t>风机盘管的维修保养</a:t>
            </a:r>
            <a:endParaRPr lang="zh-CN" altLang="en-US" sz="2800" dirty="0"/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357158" y="2285992"/>
            <a:ext cx="7286676" cy="3539430"/>
          </a:xfrm>
          <a:prstGeom prst="rect">
            <a:avLst/>
          </a:prstGeom>
          <a:solidFill>
            <a:srgbClr val="626473"/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1600" dirty="0" smtClean="0"/>
              <a:t>（</a:t>
            </a:r>
            <a:r>
              <a:rPr lang="en-US" sz="1600" dirty="0" smtClean="0"/>
              <a:t>1</a:t>
            </a:r>
            <a:r>
              <a:rPr lang="zh-CN" altLang="en-US" sz="1600" dirty="0" smtClean="0"/>
              <a:t>）要定期清除盘管肋片上的积灰，使其有良好的传热效果。</a:t>
            </a:r>
          </a:p>
          <a:p>
            <a:r>
              <a:rPr lang="zh-CN" altLang="en-US" sz="1600" dirty="0" smtClean="0"/>
              <a:t>（</a:t>
            </a:r>
            <a:r>
              <a:rPr lang="en-US" sz="1600" dirty="0" smtClean="0"/>
              <a:t>2</a:t>
            </a:r>
            <a:r>
              <a:rPr lang="zh-CN" altLang="en-US" sz="1600" dirty="0" smtClean="0"/>
              <a:t>）要定期清洗过滤器及过滤网，如有破损，应及时更换。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zh-CN" altLang="en-US" sz="1600" dirty="0" smtClean="0"/>
              <a:t>（</a:t>
            </a:r>
            <a:r>
              <a:rPr lang="en-US" sz="1600" dirty="0" smtClean="0"/>
              <a:t>3</a:t>
            </a:r>
            <a:r>
              <a:rPr lang="zh-CN" altLang="en-US" sz="1600" dirty="0" smtClean="0"/>
              <a:t>）定期检查保温材料是否破损，防止漏热量大，出现凝结水。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zh-CN" altLang="en-US" sz="1600" dirty="0" smtClean="0"/>
              <a:t>（</a:t>
            </a:r>
            <a:r>
              <a:rPr lang="en-US" sz="1600" dirty="0" smtClean="0"/>
              <a:t>4) </a:t>
            </a:r>
            <a:r>
              <a:rPr lang="zh-CN" altLang="en-US" sz="1600" dirty="0" smtClean="0"/>
              <a:t>应注意排除盘管内积存的空气，以保证空气的热交换及避免工作时的振动和噪声。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zh-CN" altLang="en-US" sz="1600" dirty="0" smtClean="0"/>
              <a:t>（</a:t>
            </a:r>
            <a:r>
              <a:rPr lang="en-US" sz="1600" dirty="0" smtClean="0"/>
              <a:t>5</a:t>
            </a:r>
            <a:r>
              <a:rPr lang="zh-CN" altLang="en-US" sz="1600" dirty="0" smtClean="0"/>
              <a:t>）每半年应对风扇电机加一次润滑油，使其有良的运转性能。</a:t>
            </a:r>
          </a:p>
          <a:p>
            <a:r>
              <a:rPr lang="zh-CN" altLang="en-US" sz="1600" dirty="0" smtClean="0"/>
              <a:t>（</a:t>
            </a:r>
            <a:r>
              <a:rPr lang="en-US" sz="1600" dirty="0" smtClean="0"/>
              <a:t>6</a:t>
            </a:r>
            <a:r>
              <a:rPr lang="zh-CN" altLang="en-US" sz="1600" dirty="0" smtClean="0"/>
              <a:t>）使用中的冷冻水应不低于</a:t>
            </a:r>
            <a:r>
              <a:rPr lang="en-US" sz="1600" dirty="0" smtClean="0"/>
              <a:t>5</a:t>
            </a:r>
            <a:r>
              <a:rPr lang="zh-CN" altLang="en-US" sz="1600" dirty="0" smtClean="0"/>
              <a:t>℃，以防结露，热水应不高于</a:t>
            </a:r>
            <a:r>
              <a:rPr lang="en-US" sz="1600" dirty="0" smtClean="0"/>
              <a:t>80</a:t>
            </a:r>
            <a:r>
              <a:rPr lang="zh-CN" altLang="en-US" sz="1600" dirty="0" smtClean="0"/>
              <a:t>℃。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zh-CN" altLang="en-US" sz="1600" dirty="0" smtClean="0"/>
              <a:t>（</a:t>
            </a:r>
            <a:r>
              <a:rPr lang="en-US" sz="1600" dirty="0" smtClean="0"/>
              <a:t>7</a:t>
            </a:r>
            <a:r>
              <a:rPr lang="zh-CN" altLang="en-US" sz="1600" dirty="0" smtClean="0"/>
              <a:t>）水质要达到标准要求，如果盘管内壁结水垢，应进行清除。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zh-CN" altLang="en-US" sz="1600" dirty="0" smtClean="0"/>
              <a:t>（</a:t>
            </a:r>
            <a:r>
              <a:rPr lang="en-US" sz="1600" dirty="0" smtClean="0"/>
              <a:t>8</a:t>
            </a:r>
            <a:r>
              <a:rPr lang="zh-CN" altLang="en-US" sz="1600" dirty="0" smtClean="0"/>
              <a:t>）停用期间，在盘管内充满水，以减少对管子内壁的锈蚀。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zh-CN" altLang="en-US" sz="1600" dirty="0" smtClean="0"/>
              <a:t>（</a:t>
            </a:r>
            <a:r>
              <a:rPr lang="en-US" sz="1600" dirty="0" smtClean="0"/>
              <a:t>10</a:t>
            </a:r>
            <a:r>
              <a:rPr lang="zh-CN" altLang="en-US" sz="1600" dirty="0" smtClean="0"/>
              <a:t>）排水管不得有压扁、折弯现象，以保证排水通畅</a:t>
            </a:r>
            <a:r>
              <a:rPr lang="en-US" sz="1600" dirty="0" smtClean="0"/>
              <a:t>.</a:t>
            </a:r>
            <a:endParaRPr lang="zh-CN" altLang="en-US" sz="1600" dirty="0" smtClean="0"/>
          </a:p>
          <a:p>
            <a:r>
              <a:rPr lang="zh-CN" altLang="en-US" sz="1600" dirty="0" smtClean="0"/>
              <a:t>（</a:t>
            </a:r>
            <a:r>
              <a:rPr lang="en-US" sz="1600" dirty="0" smtClean="0"/>
              <a:t>11</a:t>
            </a:r>
            <a:r>
              <a:rPr lang="zh-CN" altLang="en-US" sz="1600" dirty="0" smtClean="0"/>
              <a:t>）冬季必须采用防冻措施，以防管道冻裂。风机盘管的冷水入口温度，一般选用</a:t>
            </a:r>
            <a:r>
              <a:rPr lang="en-US" sz="1600" dirty="0" smtClean="0"/>
              <a:t>7</a:t>
            </a:r>
            <a:r>
              <a:rPr lang="zh-CN" altLang="en-US" sz="1600" dirty="0" smtClean="0"/>
              <a:t>℃～</a:t>
            </a:r>
            <a:r>
              <a:rPr lang="en-US" sz="1600" dirty="0" smtClean="0"/>
              <a:t>10</a:t>
            </a:r>
            <a:r>
              <a:rPr lang="zh-CN" altLang="en-US" sz="1600" dirty="0" smtClean="0"/>
              <a:t>℃，热水入口温度一般选用</a:t>
            </a:r>
            <a:r>
              <a:rPr lang="en-US" sz="1600" dirty="0" smtClean="0"/>
              <a:t>50</a:t>
            </a:r>
            <a:r>
              <a:rPr lang="zh-CN" altLang="en-US" sz="1600" dirty="0" smtClean="0"/>
              <a:t>℃～</a:t>
            </a:r>
            <a:r>
              <a:rPr lang="en-US" sz="1600" dirty="0" smtClean="0"/>
              <a:t>60</a:t>
            </a:r>
            <a:r>
              <a:rPr lang="zh-CN" altLang="en-US" sz="1600" dirty="0" smtClean="0"/>
              <a:t>℃。</a:t>
            </a:r>
          </a:p>
          <a:p>
            <a:r>
              <a:rPr lang="en-US" sz="1600" dirty="0" smtClean="0"/>
              <a:t> </a:t>
            </a:r>
            <a:endParaRPr lang="zh-CN" altLang="en-US" sz="1600" dirty="0" smtClean="0"/>
          </a:p>
          <a:p>
            <a:endParaRPr lang="en-US" altLang="zh-CN" sz="1600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altLang="en-US" dirty="0" smtClean="0"/>
              <a:t>风机盘管控制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42910" y="2285992"/>
            <a:ext cx="6929486" cy="1214446"/>
          </a:xfrm>
        </p:spPr>
        <p:txBody>
          <a:bodyPr/>
          <a:lstStyle/>
          <a:p>
            <a:endParaRPr lang="zh-CN" altLang="en-US" dirty="0"/>
          </a:p>
        </p:txBody>
      </p:sp>
      <p:pic>
        <p:nvPicPr>
          <p:cNvPr id="5" name="内容占位符 4" descr="DSC06074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285720" y="2285992"/>
            <a:ext cx="3429000" cy="2571750"/>
          </a:xfrm>
        </p:spPr>
      </p:pic>
      <p:pic>
        <p:nvPicPr>
          <p:cNvPr id="6" name="图片 5" descr="DSC0607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1934" y="2285992"/>
            <a:ext cx="3557612" cy="2557480"/>
          </a:xfrm>
          <a:prstGeom prst="rect">
            <a:avLst/>
          </a:prstGeom>
        </p:spPr>
      </p:pic>
      <p:sp>
        <p:nvSpPr>
          <p:cNvPr id="7" name="矩形标注 6"/>
          <p:cNvSpPr/>
          <p:nvPr/>
        </p:nvSpPr>
        <p:spPr>
          <a:xfrm>
            <a:off x="571472" y="4786322"/>
            <a:ext cx="642942" cy="357190"/>
          </a:xfrm>
          <a:prstGeom prst="wedgeRectCallout">
            <a:avLst>
              <a:gd name="adj1" fmla="val 365196"/>
              <a:gd name="adj2" fmla="val -17749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/>
              <a:t>开关</a:t>
            </a:r>
            <a:endParaRPr lang="zh-CN" altLang="en-US" dirty="0"/>
          </a:p>
        </p:txBody>
      </p:sp>
      <p:sp>
        <p:nvSpPr>
          <p:cNvPr id="8" name="矩形标注 7"/>
          <p:cNvSpPr/>
          <p:nvPr/>
        </p:nvSpPr>
        <p:spPr>
          <a:xfrm>
            <a:off x="4071934" y="4429132"/>
            <a:ext cx="928694" cy="428628"/>
          </a:xfrm>
          <a:prstGeom prst="wedgeRectCallout">
            <a:avLst>
              <a:gd name="adj1" fmla="val -126782"/>
              <a:gd name="adj2" fmla="val -14416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/>
              <a:t>调风速</a:t>
            </a:r>
            <a:endParaRPr lang="zh-CN" altLang="en-US" dirty="0"/>
          </a:p>
        </p:txBody>
      </p:sp>
      <p:sp>
        <p:nvSpPr>
          <p:cNvPr id="9" name="矩形标注 8"/>
          <p:cNvSpPr/>
          <p:nvPr/>
        </p:nvSpPr>
        <p:spPr>
          <a:xfrm>
            <a:off x="6643702" y="2643182"/>
            <a:ext cx="1000132" cy="500066"/>
          </a:xfrm>
          <a:prstGeom prst="wedgeRectCallout">
            <a:avLst>
              <a:gd name="adj1" fmla="val -118716"/>
              <a:gd name="adj2" fmla="val 225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/>
              <a:t>电磁阀</a:t>
            </a:r>
            <a:endParaRPr lang="zh-CN" altLang="en-US" dirty="0"/>
          </a:p>
        </p:txBody>
      </p:sp>
      <p:sp>
        <p:nvSpPr>
          <p:cNvPr id="10" name="矩形标注 9"/>
          <p:cNvSpPr/>
          <p:nvPr/>
        </p:nvSpPr>
        <p:spPr>
          <a:xfrm>
            <a:off x="3714744" y="3571876"/>
            <a:ext cx="785818" cy="428628"/>
          </a:xfrm>
          <a:prstGeom prst="wedgeRectCallout">
            <a:avLst>
              <a:gd name="adj1" fmla="val -98166"/>
              <a:gd name="adj2" fmla="val -175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/>
              <a:t>转换</a:t>
            </a:r>
            <a:endParaRPr lang="zh-CN" altLang="en-US" dirty="0"/>
          </a:p>
        </p:txBody>
      </p:sp>
      <p:sp>
        <p:nvSpPr>
          <p:cNvPr id="11" name="矩形标注 10"/>
          <p:cNvSpPr/>
          <p:nvPr/>
        </p:nvSpPr>
        <p:spPr>
          <a:xfrm>
            <a:off x="2643174" y="2214554"/>
            <a:ext cx="1428760" cy="357190"/>
          </a:xfrm>
          <a:prstGeom prst="wedgeRectCallout">
            <a:avLst>
              <a:gd name="adj1" fmla="val -4167"/>
              <a:gd name="adj2" fmla="val 15435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/>
              <a:t>调节温度</a:t>
            </a:r>
            <a:endParaRPr lang="zh-CN" altLang="en-US" dirty="0"/>
          </a:p>
        </p:txBody>
      </p:sp>
      <p:sp>
        <p:nvSpPr>
          <p:cNvPr id="12" name="椭圆 11"/>
          <p:cNvSpPr/>
          <p:nvPr/>
        </p:nvSpPr>
        <p:spPr>
          <a:xfrm>
            <a:off x="2928926" y="2928934"/>
            <a:ext cx="714380" cy="57150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澳门中心幻灯片模板v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1351</TotalTime>
  <Words>423</Words>
  <Application>Microsoft Office PowerPoint</Application>
  <PresentationFormat>全屏显示(4:3)</PresentationFormat>
  <Paragraphs>36</Paragraphs>
  <Slides>11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2" baseType="lpstr">
      <vt:lpstr>澳门中心幻灯片模板v2</vt:lpstr>
      <vt:lpstr>风机盘管工作原理介绍</vt:lpstr>
      <vt:lpstr>目录</vt:lpstr>
      <vt:lpstr>目的与适用范围</vt:lpstr>
      <vt:lpstr>    风机盘管实物图</vt:lpstr>
      <vt:lpstr>风机盘管实物图</vt:lpstr>
      <vt:lpstr>风机盘管结构组成</vt:lpstr>
      <vt:lpstr>风机盘管的工作原理</vt:lpstr>
      <vt:lpstr>风机盘管在安装时注意事项及连接方法</vt:lpstr>
      <vt:lpstr>风机盘管的维修保养</vt:lpstr>
      <vt:lpstr>风机盘管控制</vt:lpstr>
      <vt:lpstr>幻灯片 11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常用工具的使用与注意事项</dc:title>
  <dc:creator>微软用户</dc:creator>
  <cp:lastModifiedBy>李杰</cp:lastModifiedBy>
  <cp:revision>148</cp:revision>
  <dcterms:created xsi:type="dcterms:W3CDTF">2008-11-27T14:53:39Z</dcterms:created>
  <dcterms:modified xsi:type="dcterms:W3CDTF">2009-02-23T05:29:31Z</dcterms:modified>
</cp:coreProperties>
</file>